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7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66642-87EB-4DB7-84EB-E9BAA2F4CD10}" type="datetimeFigureOut">
              <a:rPr lang="en-GB" smtClean="0"/>
              <a:t>2015-10-12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81CB4-74AB-4AC2-B87B-F37B37B6F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5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9"/>
          <p:cNvSpPr txBox="1">
            <a:spLocks noChangeArrowheads="1"/>
          </p:cNvSpPr>
          <p:nvPr/>
        </p:nvSpPr>
        <p:spPr bwMode="black">
          <a:xfrm>
            <a:off x="3505200" y="6019800"/>
            <a:ext cx="22098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IAEA</a:t>
            </a:r>
          </a:p>
          <a:p>
            <a:pPr algn="ctr">
              <a:spcBef>
                <a:spcPct val="50000"/>
              </a:spcBef>
            </a:pPr>
            <a:r>
              <a:rPr lang="en-US" sz="900" b="1">
                <a:solidFill>
                  <a:srgbClr val="FFFFFF"/>
                </a:solidFill>
                <a:latin typeface="Arial" charset="0"/>
              </a:rPr>
              <a:t>International Atomic Energy Agency</a:t>
            </a:r>
          </a:p>
        </p:txBody>
      </p:sp>
      <p:pic>
        <p:nvPicPr>
          <p:cNvPr id="4106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5F5F5F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4104" name="Picture 8" descr="titl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1000125"/>
            <a:ext cx="9144000" cy="17716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97175"/>
            <a:ext cx="9144000" cy="172720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7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98425"/>
            <a:ext cx="2147887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98425"/>
            <a:ext cx="6292850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5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19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72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0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81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0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35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41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24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04800" y="6110288"/>
            <a:ext cx="685800" cy="5969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5F5F5F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3083" name="Text Box 11"/>
          <p:cNvSpPr txBox="1">
            <a:spLocks noChangeArrowheads="1"/>
          </p:cNvSpPr>
          <p:nvPr/>
        </p:nvSpPr>
        <p:spPr bwMode="black">
          <a:xfrm>
            <a:off x="990600" y="6202363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FFFF"/>
                </a:solidFill>
                <a:latin typeface="Arial" charset="0"/>
              </a:rPr>
              <a:t>IAEA</a:t>
            </a:r>
          </a:p>
        </p:txBody>
      </p:sp>
      <p:pic>
        <p:nvPicPr>
          <p:cNvPr id="3081" name="Picture 9" descr="slid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74638" y="1524000"/>
            <a:ext cx="859313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783388" y="6369050"/>
            <a:ext cx="16764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154488" y="6369050"/>
            <a:ext cx="262413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369050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fld id="{2173A2D9-CAF1-4AEC-83F6-AD561B90434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alternative approach to creating ACE data files for use in </a:t>
            </a:r>
            <a:br>
              <a:rPr lang="en-GB" dirty="0" smtClean="0"/>
            </a:br>
            <a:r>
              <a:rPr lang="en-GB" dirty="0" smtClean="0"/>
              <a:t>Monte Carlo Codes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7128792" cy="1752600"/>
          </a:xfrm>
        </p:spPr>
        <p:txBody>
          <a:bodyPr>
            <a:normAutofit/>
          </a:bodyPr>
          <a:lstStyle/>
          <a:p>
            <a:r>
              <a:rPr lang="en-GB" sz="2400" baseline="30000" dirty="0" smtClean="0"/>
              <a:t>1</a:t>
            </a:r>
            <a:r>
              <a:rPr lang="en-GB" sz="2400" dirty="0" smtClean="0"/>
              <a:t>A.Trkov, </a:t>
            </a:r>
            <a:r>
              <a:rPr lang="en-GB" sz="2400" baseline="30000" dirty="0" smtClean="0"/>
              <a:t>2</a:t>
            </a:r>
            <a:r>
              <a:rPr lang="en-GB" sz="2400" dirty="0" smtClean="0"/>
              <a:t>D.E. Cullen</a:t>
            </a:r>
          </a:p>
          <a:p>
            <a:r>
              <a:rPr lang="en-GB" sz="2400" baseline="30000" dirty="0" smtClean="0"/>
              <a:t>1</a:t>
            </a:r>
            <a:r>
              <a:rPr lang="en-GB" sz="2400" dirty="0" smtClean="0"/>
              <a:t> International Atomic Energy Agency, Vienna, Austria</a:t>
            </a:r>
          </a:p>
          <a:p>
            <a:r>
              <a:rPr lang="en-GB" sz="2400" baseline="30000" dirty="0" smtClean="0"/>
              <a:t>2</a:t>
            </a:r>
            <a:r>
              <a:rPr lang="en-GB" sz="2400" dirty="0" smtClean="0"/>
              <a:t> 1466 Hudson Way, Livermore, CA 94550, U.S.A.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652120" y="6309320"/>
            <a:ext cx="2895600" cy="365125"/>
          </a:xfrm>
        </p:spPr>
        <p:txBody>
          <a:bodyPr/>
          <a:lstStyle/>
          <a:p>
            <a:r>
              <a:rPr lang="en-GB" dirty="0" smtClean="0"/>
              <a:t>CM on Nuclear Data Processing Codes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2173A2D9-CAF1-4AEC-83F6-AD561B9043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479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MB and PTM parameters can be used interchangeably</a:t>
            </a:r>
          </a:p>
          <a:p>
            <a:r>
              <a:rPr lang="en-GB" dirty="0" smtClean="0"/>
              <a:t>MB representation can be extended to RRR</a:t>
            </a:r>
          </a:p>
          <a:p>
            <a:r>
              <a:rPr lang="en-GB" dirty="0" smtClean="0"/>
              <a:t>More compact ACE libraries</a:t>
            </a:r>
          </a:p>
          <a:p>
            <a:r>
              <a:rPr lang="en-GB" dirty="0" smtClean="0"/>
              <a:t>Use in deterministic codes – full accuracy on coarse energy grid with minimal </a:t>
            </a:r>
            <a:r>
              <a:rPr lang="en-GB" smtClean="0"/>
              <a:t>computational overhead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444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638" y="1524000"/>
            <a:ext cx="8869362" cy="4572000"/>
          </a:xfrm>
        </p:spPr>
        <p:txBody>
          <a:bodyPr/>
          <a:lstStyle/>
          <a:p>
            <a:r>
              <a:rPr lang="en-GB" sz="2800" dirty="0"/>
              <a:t>Currently, most application libraries </a:t>
            </a:r>
            <a:r>
              <a:rPr lang="en-GB" sz="2800" dirty="0" smtClean="0"/>
              <a:t>are generated </a:t>
            </a:r>
            <a:r>
              <a:rPr lang="en-GB" sz="2800" dirty="0"/>
              <a:t>with </a:t>
            </a:r>
            <a:r>
              <a:rPr lang="en-GB" sz="2800" dirty="0" smtClean="0"/>
              <a:t>the NJOY system</a:t>
            </a:r>
            <a:endParaRPr lang="en-GB" sz="2800" dirty="0"/>
          </a:p>
          <a:p>
            <a:r>
              <a:rPr lang="en-GB" sz="2800" dirty="0" smtClean="0"/>
              <a:t>Strong </a:t>
            </a:r>
            <a:r>
              <a:rPr lang="en-GB" sz="2800" dirty="0"/>
              <a:t>desire in Member States to have access to "open source" </a:t>
            </a:r>
            <a:r>
              <a:rPr lang="en-GB" sz="2800" dirty="0" smtClean="0"/>
              <a:t>code system</a:t>
            </a:r>
          </a:p>
          <a:p>
            <a:r>
              <a:rPr lang="en-GB" sz="2800" dirty="0" smtClean="0"/>
              <a:t>PREPRO can produce multi-band parameters (MB) for self-shielding</a:t>
            </a:r>
          </a:p>
          <a:p>
            <a:r>
              <a:rPr lang="en-GB" sz="2800" dirty="0" smtClean="0"/>
              <a:t>NJOY treats self-shielding by the probability table method (PTM)</a:t>
            </a:r>
          </a:p>
          <a:p>
            <a:r>
              <a:rPr lang="en-GB" sz="2800" b="1" dirty="0" smtClean="0"/>
              <a:t>Can MB be used in Monte Carlo (MC) and deterministic calculations?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3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Demonstrate that two-band MB parameters can be substituted for PTM in ACE</a:t>
            </a:r>
          </a:p>
          <a:p>
            <a:r>
              <a:rPr lang="en-GB" b="1" dirty="0" smtClean="0"/>
              <a:t>No change to MCNP needed</a:t>
            </a:r>
          </a:p>
          <a:p>
            <a:r>
              <a:rPr lang="en-GB" b="1" dirty="0" smtClean="0"/>
              <a:t>Results</a:t>
            </a:r>
            <a:r>
              <a:rPr lang="en-GB" dirty="0" smtClean="0"/>
              <a:t> of criticality calculations remain practically </a:t>
            </a:r>
            <a:r>
              <a:rPr lang="en-GB" b="1" dirty="0" smtClean="0"/>
              <a:t>unaffected</a:t>
            </a:r>
            <a:endParaRPr lang="en-GB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Calculate self-shielded cross sections with PURR of NJOY2012</a:t>
            </a:r>
          </a:p>
          <a:p>
            <a:r>
              <a:rPr lang="en-GB" dirty="0" smtClean="0"/>
              <a:t>Convert cross sections to two-band parameters </a:t>
            </a:r>
            <a:r>
              <a:rPr lang="en-GB" smtClean="0"/>
              <a:t>(</a:t>
            </a:r>
            <a:r>
              <a:rPr lang="en-GB" smtClean="0"/>
              <a:t>URRDO </a:t>
            </a:r>
            <a:r>
              <a:rPr lang="en-GB" dirty="0" smtClean="0"/>
              <a:t>code)</a:t>
            </a:r>
          </a:p>
          <a:p>
            <a:r>
              <a:rPr lang="en-GB" dirty="0" smtClean="0"/>
              <a:t>Replace PTM parameters with MB</a:t>
            </a:r>
          </a:p>
          <a:p>
            <a:r>
              <a:rPr lang="en-GB" dirty="0" smtClean="0"/>
              <a:t>Proceed with NJOY to create ACE file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20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Benchmark selection criteria</a:t>
            </a:r>
          </a:p>
          <a:p>
            <a:r>
              <a:rPr lang="en-GB" dirty="0" smtClean="0"/>
              <a:t>Sensitive to capture &amp; fission of </a:t>
            </a:r>
            <a:r>
              <a:rPr lang="en-GB" baseline="30000" dirty="0" smtClean="0"/>
              <a:t>235</a:t>
            </a:r>
            <a:r>
              <a:rPr lang="en-GB" dirty="0" smtClean="0"/>
              <a:t>U, </a:t>
            </a:r>
            <a:r>
              <a:rPr lang="en-GB" baseline="30000" dirty="0" smtClean="0"/>
              <a:t>238</a:t>
            </a:r>
            <a:r>
              <a:rPr lang="en-GB" dirty="0" smtClean="0"/>
              <a:t>U</a:t>
            </a:r>
          </a:p>
          <a:p>
            <a:r>
              <a:rPr lang="en-GB" dirty="0" smtClean="0"/>
              <a:t>Sensitive to </a:t>
            </a:r>
            <a:r>
              <a:rPr lang="en-GB" baseline="30000" dirty="0" smtClean="0"/>
              <a:t>238</a:t>
            </a:r>
            <a:r>
              <a:rPr lang="en-GB" dirty="0" smtClean="0"/>
              <a:t>U capture in 10-20 </a:t>
            </a:r>
            <a:r>
              <a:rPr lang="en-GB" dirty="0" err="1" smtClean="0"/>
              <a:t>keV</a:t>
            </a:r>
            <a:r>
              <a:rPr lang="en-GB" dirty="0" smtClean="0"/>
              <a:t> range (list provided by O. Cabellos)</a:t>
            </a:r>
          </a:p>
          <a:p>
            <a:r>
              <a:rPr lang="en-GB" dirty="0" smtClean="0"/>
              <a:t>Availability of MCNP inputs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List includes 32 benchmarks from ICSBEP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16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(Cont.)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Calculations</a:t>
            </a:r>
          </a:p>
          <a:p>
            <a:r>
              <a:rPr lang="en-GB" dirty="0" smtClean="0"/>
              <a:t>Straight NJOY processing of 235U, 238U to make the reference case</a:t>
            </a:r>
          </a:p>
          <a:p>
            <a:r>
              <a:rPr lang="en-GB" dirty="0" smtClean="0"/>
              <a:t>Same as above but substituting parameters that give “no self-shielding”</a:t>
            </a:r>
          </a:p>
          <a:p>
            <a:r>
              <a:rPr lang="en-GB" dirty="0" smtClean="0"/>
              <a:t>Processing with NJOY but substituting PTM parameters with MB parameters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3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benchmarks show sensitivity to self-shielding in URR in excess of 1000 </a:t>
            </a:r>
            <a:r>
              <a:rPr lang="en-GB" dirty="0" err="1" smtClean="0"/>
              <a:t>pcm</a:t>
            </a:r>
            <a:endParaRPr lang="en-GB" dirty="0" smtClean="0"/>
          </a:p>
          <a:p>
            <a:r>
              <a:rPr lang="en-GB" dirty="0" smtClean="0"/>
              <a:t>Differences between PTM and MB less than 20 </a:t>
            </a:r>
            <a:r>
              <a:rPr lang="en-GB" dirty="0" err="1" smtClean="0"/>
              <a:t>pcm</a:t>
            </a:r>
            <a:endParaRPr lang="en-GB" dirty="0" smtClean="0"/>
          </a:p>
          <a:p>
            <a:r>
              <a:rPr lang="en-GB" dirty="0" smtClean="0"/>
              <a:t>Convergence criteria between 8 and 3 </a:t>
            </a:r>
            <a:r>
              <a:rPr lang="en-GB" dirty="0" err="1" smtClean="0"/>
              <a:t>pcm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3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8</a:t>
            </a:fld>
            <a:endParaRPr lang="en-GB"/>
          </a:p>
        </p:txBody>
      </p:sp>
      <p:pic>
        <p:nvPicPr>
          <p:cNvPr id="5" name="Picture 4" descr="andrej#1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0"/>
            <a:ext cx="8280920" cy="638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70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testing the method of generating self-shielded cross sections but</a:t>
            </a:r>
          </a:p>
          <a:p>
            <a:r>
              <a:rPr lang="en-GB" dirty="0" smtClean="0"/>
              <a:t>Testing only the replacement of PTM parameters with MB (two-band)</a:t>
            </a:r>
          </a:p>
          <a:p>
            <a:r>
              <a:rPr lang="en-GB" dirty="0" smtClean="0"/>
              <a:t>All test cases agree to better than 20 </a:t>
            </a:r>
            <a:r>
              <a:rPr lang="en-GB" dirty="0" err="1" smtClean="0"/>
              <a:t>pcm</a:t>
            </a:r>
            <a:endParaRPr lang="en-GB" dirty="0" smtClean="0"/>
          </a:p>
          <a:p>
            <a:r>
              <a:rPr lang="en-GB" dirty="0" smtClean="0"/>
              <a:t>NO change to MCNP is needed.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5-9 October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CM on Nuclear Data Processing Codes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3A2D9-CAF1-4AEC-83F6-AD561B9043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719337"/>
      </p:ext>
    </p:extLst>
  </p:cSld>
  <p:clrMapOvr>
    <a:masterClrMapping/>
  </p:clrMapOvr>
</p:sld>
</file>

<file path=ppt/theme/theme1.xml><?xml version="1.0" encoding="utf-8"?>
<a:theme xmlns:a="http://schemas.openxmlformats.org/drawingml/2006/main" name="IAEA_light">
  <a:themeElements>
    <a:clrScheme name="">
      <a:dk1>
        <a:srgbClr val="000000"/>
      </a:dk1>
      <a:lt1>
        <a:srgbClr val="F9F0DF"/>
      </a:lt1>
      <a:dk2>
        <a:srgbClr val="003399"/>
      </a:dk2>
      <a:lt2>
        <a:srgbClr val="000000"/>
      </a:lt2>
      <a:accent1>
        <a:srgbClr val="99CCFF"/>
      </a:accent1>
      <a:accent2>
        <a:srgbClr val="8681B8"/>
      </a:accent2>
      <a:accent3>
        <a:srgbClr val="FBF6EC"/>
      </a:accent3>
      <a:accent4>
        <a:srgbClr val="000000"/>
      </a:accent4>
      <a:accent5>
        <a:srgbClr val="CAE2FF"/>
      </a:accent5>
      <a:accent6>
        <a:srgbClr val="7974A6"/>
      </a:accent6>
      <a:hlink>
        <a:srgbClr val="FCD3C1"/>
      </a:hlink>
      <a:folHlink>
        <a:srgbClr val="3366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IAEA_light</Template>
  <TotalTime>51</TotalTime>
  <Words>437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IAEA_light</vt:lpstr>
      <vt:lpstr>An alternative approach to creating ACE data files for use in  Monte Carlo Codes</vt:lpstr>
      <vt:lpstr>Motivation</vt:lpstr>
      <vt:lpstr>Objective</vt:lpstr>
      <vt:lpstr>Procedure</vt:lpstr>
      <vt:lpstr>Testing</vt:lpstr>
      <vt:lpstr>Testing (Cont.)</vt:lpstr>
      <vt:lpstr>Results</vt:lpstr>
      <vt:lpstr>PowerPoint Presentation</vt:lpstr>
      <vt:lpstr>Conclusions</vt:lpstr>
      <vt:lpstr>Implications</vt:lpstr>
    </vt:vector>
  </TitlesOfParts>
  <Company>IAEA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alternative approach to creating ACE data files for use in  Monte Carlo Codes</dc:title>
  <dc:creator>TRKOV, Andrej</dc:creator>
  <cp:lastModifiedBy>TRKOV, Andrej</cp:lastModifiedBy>
  <cp:revision>7</cp:revision>
  <dcterms:created xsi:type="dcterms:W3CDTF">2015-10-04T21:27:40Z</dcterms:created>
  <dcterms:modified xsi:type="dcterms:W3CDTF">2015-10-12T07:43:43Z</dcterms:modified>
</cp:coreProperties>
</file>